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73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tiff>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99283-7F40-4B01-B34D-CE3A36A459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137A4DD-CE93-479B-8581-1CBC846B3D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809CC9E-786D-4BCC-BEE3-90523F3349D4}"/>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5" name="Footer Placeholder 4">
            <a:extLst>
              <a:ext uri="{FF2B5EF4-FFF2-40B4-BE49-F238E27FC236}">
                <a16:creationId xmlns:a16="http://schemas.microsoft.com/office/drawing/2014/main" id="{29EAD3AD-DEDC-4CCC-B189-4D66AB697F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EDFA7BB-A05B-4BC5-8665-EC3D7E6FE9C3}"/>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1169826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E6C45-AF67-4437-BB26-B6DCB0F64C5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239C91D-DD61-4AB7-BE15-9A1C5217E38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B48B1CA-8CD3-462B-ACD5-B98BDC873A2E}"/>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5" name="Footer Placeholder 4">
            <a:extLst>
              <a:ext uri="{FF2B5EF4-FFF2-40B4-BE49-F238E27FC236}">
                <a16:creationId xmlns:a16="http://schemas.microsoft.com/office/drawing/2014/main" id="{F73EE60E-2FA2-48F8-8F14-29D352F1EA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43C46E-C9E7-408B-B136-5FAE957D64E4}"/>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2903966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AC0557-BC3D-49FD-B09E-8A1BC792B1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D79722A-EBBF-4671-8353-FE230C3AFBC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00A93E-4F35-4EFC-9A3D-7E9D91CCA50C}"/>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5" name="Footer Placeholder 4">
            <a:extLst>
              <a:ext uri="{FF2B5EF4-FFF2-40B4-BE49-F238E27FC236}">
                <a16:creationId xmlns:a16="http://schemas.microsoft.com/office/drawing/2014/main" id="{3CDC97C5-0969-4481-A502-63506905EE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F99F18E-DDBC-45AE-AF45-3ABF1EF54C8C}"/>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2001125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30F49-AB45-4CA5-84F6-6E278CD5A3D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0050FA-0AA7-4700-8218-3A26668B71A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1456DF-D6B5-4FAF-BC61-CED59FD6BDD4}"/>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5" name="Footer Placeholder 4">
            <a:extLst>
              <a:ext uri="{FF2B5EF4-FFF2-40B4-BE49-F238E27FC236}">
                <a16:creationId xmlns:a16="http://schemas.microsoft.com/office/drawing/2014/main" id="{22E651AA-960A-4B22-A48F-ABF85A1D3B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CA8B167-297C-48C1-815B-97E69D80B113}"/>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1398034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40B01-EA3D-4BA5-BAB8-032914D8C0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0E116A5-BA7D-48FB-84C0-C726F38DD4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FADAB8C-806F-428B-A5F9-8AC193925645}"/>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5" name="Footer Placeholder 4">
            <a:extLst>
              <a:ext uri="{FF2B5EF4-FFF2-40B4-BE49-F238E27FC236}">
                <a16:creationId xmlns:a16="http://schemas.microsoft.com/office/drawing/2014/main" id="{2D5F853D-FF9C-4EAA-A73D-00101CA01E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D4BBFC-4997-491B-80E7-A97AD7868B06}"/>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2256939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61A48-8063-4E0D-9DF7-3659654BDA8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E2546EA-07E3-4A89-B528-CE13C3D402C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602ED74-4211-4FCD-A8F2-90F1B8BA876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43217FF-04F4-4514-B735-30348BA11A65}"/>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6" name="Footer Placeholder 5">
            <a:extLst>
              <a:ext uri="{FF2B5EF4-FFF2-40B4-BE49-F238E27FC236}">
                <a16:creationId xmlns:a16="http://schemas.microsoft.com/office/drawing/2014/main" id="{37EF7039-4680-4B09-A71D-D315D1C0A9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5645D71-FE5E-4F46-B60E-9DFEF38E1769}"/>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2432644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DA7DD-68B0-4542-9945-E7D0135098E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66B5EF1-D2DC-411D-BF2A-5A9E40BFB5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E74D4AC-67BD-4965-B242-92AA7F8E89C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43D2842-810A-454A-A8AF-BFB512EEB8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EB8A0B7-9E68-441A-AFAF-973B4AB8731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EB932DF-F824-4CA4-97A4-AAFDE905952B}"/>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8" name="Footer Placeholder 7">
            <a:extLst>
              <a:ext uri="{FF2B5EF4-FFF2-40B4-BE49-F238E27FC236}">
                <a16:creationId xmlns:a16="http://schemas.microsoft.com/office/drawing/2014/main" id="{0DD00577-C900-4CF4-8076-EAF469099CA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6F3C4FB-A050-4017-94BD-53D1784B6D29}"/>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3810615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C16BB-A462-4D3F-9145-A31D209990A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EF0F9C4-86E9-4F6B-B498-1856B7F38C74}"/>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4" name="Footer Placeholder 3">
            <a:extLst>
              <a:ext uri="{FF2B5EF4-FFF2-40B4-BE49-F238E27FC236}">
                <a16:creationId xmlns:a16="http://schemas.microsoft.com/office/drawing/2014/main" id="{D82DDD8C-B58E-462A-B1C4-DFE4B3FBCD3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6A99858-B928-4338-A82A-898CC65C0B35}"/>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7201957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D7AAF9-0A3B-410C-BB0F-3ED0EEEDB238}"/>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3" name="Footer Placeholder 2">
            <a:extLst>
              <a:ext uri="{FF2B5EF4-FFF2-40B4-BE49-F238E27FC236}">
                <a16:creationId xmlns:a16="http://schemas.microsoft.com/office/drawing/2014/main" id="{6057B454-D6AB-4802-9C65-28C38F2FDA2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CD769EC-C1AD-4F90-825B-DBA5051E829F}"/>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113981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F5A2C-D388-4612-B8F5-AB58D58965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88BACC9-2B33-4368-AB91-C6B5FCF942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0E105A2-AF76-4A70-9B6B-C267CFCC49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F56CDD3-B14E-401B-A995-5174C8C004BC}"/>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6" name="Footer Placeholder 5">
            <a:extLst>
              <a:ext uri="{FF2B5EF4-FFF2-40B4-BE49-F238E27FC236}">
                <a16:creationId xmlns:a16="http://schemas.microsoft.com/office/drawing/2014/main" id="{E79A67EF-06BC-468A-A658-A1EDB923266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5ED9698-1224-4EF7-9D66-3771C5725A5B}"/>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3526838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CB682-CAA9-43DC-B39E-820AB8F645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0E810BA-9F10-4DAF-BE64-5F1717A04A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30B3093-315A-4A3D-830B-4B6D134DAC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D848088-FD36-48D2-991B-8C43249ED721}"/>
              </a:ext>
            </a:extLst>
          </p:cNvPr>
          <p:cNvSpPr>
            <a:spLocks noGrp="1"/>
          </p:cNvSpPr>
          <p:nvPr>
            <p:ph type="dt" sz="half" idx="10"/>
          </p:nvPr>
        </p:nvSpPr>
        <p:spPr/>
        <p:txBody>
          <a:bodyPr/>
          <a:lstStyle/>
          <a:p>
            <a:fld id="{A3E3426E-2126-4A84-81BF-4C484C19E4B9}" type="datetimeFigureOut">
              <a:rPr lang="en-IN" smtClean="0"/>
              <a:t>13-08-2018</a:t>
            </a:fld>
            <a:endParaRPr lang="en-IN"/>
          </a:p>
        </p:txBody>
      </p:sp>
      <p:sp>
        <p:nvSpPr>
          <p:cNvPr id="6" name="Footer Placeholder 5">
            <a:extLst>
              <a:ext uri="{FF2B5EF4-FFF2-40B4-BE49-F238E27FC236}">
                <a16:creationId xmlns:a16="http://schemas.microsoft.com/office/drawing/2014/main" id="{D2280344-1F8E-43E2-B7DB-7AD8EE2917F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C1D1967-C3BF-43E0-8AA1-168EEB4A7984}"/>
              </a:ext>
            </a:extLst>
          </p:cNvPr>
          <p:cNvSpPr>
            <a:spLocks noGrp="1"/>
          </p:cNvSpPr>
          <p:nvPr>
            <p:ph type="sldNum" sz="quarter" idx="12"/>
          </p:nvPr>
        </p:nvSpPr>
        <p:spPr/>
        <p:txBody>
          <a:bodyPr/>
          <a:lstStyle/>
          <a:p>
            <a:fld id="{8FE28F15-FA5B-4A7F-BB7D-C8669E1AE8EB}" type="slidenum">
              <a:rPr lang="en-IN" smtClean="0"/>
              <a:t>‹#›</a:t>
            </a:fld>
            <a:endParaRPr lang="en-IN"/>
          </a:p>
        </p:txBody>
      </p:sp>
    </p:spTree>
    <p:extLst>
      <p:ext uri="{BB962C8B-B14F-4D97-AF65-F5344CB8AC3E}">
        <p14:creationId xmlns:p14="http://schemas.microsoft.com/office/powerpoint/2010/main" val="3249708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0029E9-F9AB-417C-8350-0A07D5C977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9D84C06-2923-481E-810E-5026ACA5CA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3343C3-F97E-420B-9AA7-A323C2072F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E3426E-2126-4A84-81BF-4C484C19E4B9}" type="datetimeFigureOut">
              <a:rPr lang="en-IN" smtClean="0"/>
              <a:t>13-08-2018</a:t>
            </a:fld>
            <a:endParaRPr lang="en-IN"/>
          </a:p>
        </p:txBody>
      </p:sp>
      <p:sp>
        <p:nvSpPr>
          <p:cNvPr id="5" name="Footer Placeholder 4">
            <a:extLst>
              <a:ext uri="{FF2B5EF4-FFF2-40B4-BE49-F238E27FC236}">
                <a16:creationId xmlns:a16="http://schemas.microsoft.com/office/drawing/2014/main" id="{C1A3484D-C810-4D00-98E2-E88040D203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6DC97AD-815F-41D6-9A01-849B80F937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E28F15-FA5B-4A7F-BB7D-C8669E1AE8EB}" type="slidenum">
              <a:rPr lang="en-IN" smtClean="0"/>
              <a:t>‹#›</a:t>
            </a:fld>
            <a:endParaRPr lang="en-IN"/>
          </a:p>
        </p:txBody>
      </p:sp>
    </p:spTree>
    <p:extLst>
      <p:ext uri="{BB962C8B-B14F-4D97-AF65-F5344CB8AC3E}">
        <p14:creationId xmlns:p14="http://schemas.microsoft.com/office/powerpoint/2010/main" val="699769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8472A-F53E-4B8F-ABDD-C8FAC3CC5B61}"/>
              </a:ext>
            </a:extLst>
          </p:cNvPr>
          <p:cNvSpPr>
            <a:spLocks noGrp="1"/>
          </p:cNvSpPr>
          <p:nvPr>
            <p:ph type="ctrTitle"/>
          </p:nvPr>
        </p:nvSpPr>
        <p:spPr>
          <a:xfrm>
            <a:off x="1524000" y="1076361"/>
            <a:ext cx="9144000" cy="1972711"/>
          </a:xfrm>
        </p:spPr>
        <p:txBody>
          <a:bodyPr>
            <a:normAutofit/>
          </a:bodyPr>
          <a:lstStyle/>
          <a:p>
            <a:r>
              <a:rPr lang="en-IN" b="1" dirty="0"/>
              <a:t>Machine Learning in Spark</a:t>
            </a:r>
            <a:br>
              <a:rPr lang="en-IN" sz="4400" b="1" dirty="0"/>
            </a:br>
            <a:endParaRPr lang="en-IN" sz="4400" dirty="0"/>
          </a:p>
        </p:txBody>
      </p:sp>
      <p:sp>
        <p:nvSpPr>
          <p:cNvPr id="3" name="Subtitle 2">
            <a:extLst>
              <a:ext uri="{FF2B5EF4-FFF2-40B4-BE49-F238E27FC236}">
                <a16:creationId xmlns:a16="http://schemas.microsoft.com/office/drawing/2014/main" id="{DE78D4A7-764A-4406-860F-01D88A09C866}"/>
              </a:ext>
            </a:extLst>
          </p:cNvPr>
          <p:cNvSpPr>
            <a:spLocks noGrp="1"/>
          </p:cNvSpPr>
          <p:nvPr>
            <p:ph type="subTitle" idx="1"/>
          </p:nvPr>
        </p:nvSpPr>
        <p:spPr>
          <a:xfrm>
            <a:off x="1149245" y="3702570"/>
            <a:ext cx="9144000" cy="2332475"/>
          </a:xfrm>
        </p:spPr>
        <p:txBody>
          <a:bodyPr>
            <a:normAutofit/>
          </a:bodyPr>
          <a:lstStyle/>
          <a:p>
            <a:r>
              <a:rPr lang="en-IN" dirty="0"/>
              <a:t>Dataset – MNIST dataset</a:t>
            </a:r>
          </a:p>
          <a:p>
            <a:r>
              <a:rPr lang="en-IN" dirty="0"/>
              <a:t>Distributed processing on a Hadoop Cluster</a:t>
            </a:r>
          </a:p>
          <a:p>
            <a:endParaRPr lang="en-IN" dirty="0"/>
          </a:p>
          <a:p>
            <a:r>
              <a:rPr lang="en-IN" dirty="0"/>
              <a:t>Spark – </a:t>
            </a:r>
            <a:r>
              <a:rPr lang="en-IN" dirty="0" err="1"/>
              <a:t>PySpark</a:t>
            </a:r>
            <a:r>
              <a:rPr lang="en-IN" dirty="0"/>
              <a:t>, </a:t>
            </a:r>
            <a:r>
              <a:rPr lang="en-IN" dirty="0" err="1"/>
              <a:t>pyspark.mllib</a:t>
            </a:r>
            <a:r>
              <a:rPr lang="en-IN" dirty="0"/>
              <a:t>, Hadoop</a:t>
            </a:r>
          </a:p>
        </p:txBody>
      </p:sp>
    </p:spTree>
    <p:extLst>
      <p:ext uri="{BB962C8B-B14F-4D97-AF65-F5344CB8AC3E}">
        <p14:creationId xmlns:p14="http://schemas.microsoft.com/office/powerpoint/2010/main" val="3139975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0263DC5-3E3E-46C8-87CE-D522DF63A084}"/>
              </a:ext>
            </a:extLst>
          </p:cNvPr>
          <p:cNvSpPr>
            <a:spLocks noGrp="1"/>
          </p:cNvSpPr>
          <p:nvPr>
            <p:ph type="title"/>
          </p:nvPr>
        </p:nvSpPr>
        <p:spPr>
          <a:xfrm>
            <a:off x="838200" y="305165"/>
            <a:ext cx="10515600" cy="668545"/>
          </a:xfrm>
        </p:spPr>
        <p:txBody>
          <a:bodyPr>
            <a:normAutofit/>
          </a:bodyPr>
          <a:lstStyle/>
          <a:p>
            <a:r>
              <a:rPr lang="en-IN" sz="2800" dirty="0"/>
              <a:t>Implementing KNN Classifier (without using libraries) in Spark</a:t>
            </a:r>
          </a:p>
        </p:txBody>
      </p:sp>
      <p:sp>
        <p:nvSpPr>
          <p:cNvPr id="8" name="Content Placeholder 2">
            <a:extLst>
              <a:ext uri="{FF2B5EF4-FFF2-40B4-BE49-F238E27FC236}">
                <a16:creationId xmlns:a16="http://schemas.microsoft.com/office/drawing/2014/main" id="{A3D0BD4B-5A06-4CAB-8A50-2A8D0681F0DA}"/>
              </a:ext>
            </a:extLst>
          </p:cNvPr>
          <p:cNvSpPr>
            <a:spLocks noGrp="1"/>
          </p:cNvSpPr>
          <p:nvPr>
            <p:ph idx="1"/>
          </p:nvPr>
        </p:nvSpPr>
        <p:spPr>
          <a:xfrm>
            <a:off x="838200" y="1033669"/>
            <a:ext cx="10515600" cy="2144246"/>
          </a:xfrm>
        </p:spPr>
        <p:txBody>
          <a:bodyPr>
            <a:normAutofit/>
          </a:bodyPr>
          <a:lstStyle/>
          <a:p>
            <a:pPr marL="0" indent="0">
              <a:buNone/>
            </a:pPr>
            <a:r>
              <a:rPr lang="en-IN" sz="2000" dirty="0"/>
              <a:t>KNN is a simple algorithm to implement simple classification. The key of this algorithm is to find the class of nearest k neighbours and then to determine the class of test sample. In this project The KNN algorithm was implemented by following its procedure (and not by using methods available in ML library). The data was processed in distributed mode on several nodes of a Hadoop cluster. Appropriate design of parallelism is critical for the performance and accuracy point of view.</a:t>
            </a:r>
          </a:p>
          <a:p>
            <a:pPr marL="0" indent="0">
              <a:buNone/>
            </a:pPr>
            <a:r>
              <a:rPr lang="en-IN" sz="2000" dirty="0"/>
              <a:t>Following is the performance data on the distributed environment: </a:t>
            </a:r>
          </a:p>
        </p:txBody>
      </p:sp>
      <p:pic>
        <p:nvPicPr>
          <p:cNvPr id="6" name="Picture 5">
            <a:extLst>
              <a:ext uri="{FF2B5EF4-FFF2-40B4-BE49-F238E27FC236}">
                <a16:creationId xmlns:a16="http://schemas.microsoft.com/office/drawing/2014/main" id="{24301262-F0C5-47E5-BDB5-3EDDEBC6AEF0}"/>
              </a:ext>
            </a:extLst>
          </p:cNvPr>
          <p:cNvPicPr/>
          <p:nvPr/>
        </p:nvPicPr>
        <p:blipFill>
          <a:blip r:embed="rId2"/>
          <a:stretch>
            <a:fillRect/>
          </a:stretch>
        </p:blipFill>
        <p:spPr>
          <a:xfrm>
            <a:off x="638852" y="3177915"/>
            <a:ext cx="7350905" cy="2934977"/>
          </a:xfrm>
          <a:prstGeom prst="rect">
            <a:avLst/>
          </a:prstGeom>
        </p:spPr>
      </p:pic>
    </p:spTree>
    <p:extLst>
      <p:ext uri="{BB962C8B-B14F-4D97-AF65-F5344CB8AC3E}">
        <p14:creationId xmlns:p14="http://schemas.microsoft.com/office/powerpoint/2010/main" val="2071189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0263DC5-3E3E-46C8-87CE-D522DF63A084}"/>
              </a:ext>
            </a:extLst>
          </p:cNvPr>
          <p:cNvSpPr>
            <a:spLocks noGrp="1"/>
          </p:cNvSpPr>
          <p:nvPr>
            <p:ph type="title"/>
          </p:nvPr>
        </p:nvSpPr>
        <p:spPr>
          <a:xfrm>
            <a:off x="838200" y="305165"/>
            <a:ext cx="10515600" cy="668545"/>
          </a:xfrm>
        </p:spPr>
        <p:txBody>
          <a:bodyPr>
            <a:normAutofit/>
          </a:bodyPr>
          <a:lstStyle/>
          <a:p>
            <a:r>
              <a:rPr lang="en-IN" sz="2800" dirty="0"/>
              <a:t>Implementing ML algorithms Naïve Bayes &amp; Random Forest in Spark</a:t>
            </a:r>
          </a:p>
        </p:txBody>
      </p:sp>
      <p:sp>
        <p:nvSpPr>
          <p:cNvPr id="8" name="Content Placeholder 2">
            <a:extLst>
              <a:ext uri="{FF2B5EF4-FFF2-40B4-BE49-F238E27FC236}">
                <a16:creationId xmlns:a16="http://schemas.microsoft.com/office/drawing/2014/main" id="{A3D0BD4B-5A06-4CAB-8A50-2A8D0681F0DA}"/>
              </a:ext>
            </a:extLst>
          </p:cNvPr>
          <p:cNvSpPr>
            <a:spLocks noGrp="1"/>
          </p:cNvSpPr>
          <p:nvPr>
            <p:ph idx="1"/>
          </p:nvPr>
        </p:nvSpPr>
        <p:spPr>
          <a:xfrm>
            <a:off x="838200" y="1033669"/>
            <a:ext cx="10515600" cy="1334777"/>
          </a:xfrm>
        </p:spPr>
        <p:txBody>
          <a:bodyPr>
            <a:normAutofit/>
          </a:bodyPr>
          <a:lstStyle/>
          <a:p>
            <a:pPr marL="0" indent="0">
              <a:buNone/>
            </a:pPr>
            <a:r>
              <a:rPr lang="en-IN" sz="2000" dirty="0"/>
              <a:t>Task was to perform classification on MNIST data set using Naïve Bayes &amp; Random Forest algorithms. The processing is done on a Hadoop Cluster. Spark handles the data set as RDD (resilient distributed dataset) and does processing on multiple nodes in parallel.</a:t>
            </a:r>
          </a:p>
          <a:p>
            <a:pPr marL="0" indent="0">
              <a:buNone/>
            </a:pPr>
            <a:r>
              <a:rPr lang="en-IN" sz="2000" dirty="0"/>
              <a:t>The performance of random forests is shown as :</a:t>
            </a:r>
          </a:p>
        </p:txBody>
      </p:sp>
      <p:pic>
        <p:nvPicPr>
          <p:cNvPr id="2" name="Picture 1">
            <a:extLst>
              <a:ext uri="{FF2B5EF4-FFF2-40B4-BE49-F238E27FC236}">
                <a16:creationId xmlns:a16="http://schemas.microsoft.com/office/drawing/2014/main" id="{6F3FB40E-34ED-47CC-8559-62FC03A4125F}"/>
              </a:ext>
            </a:extLst>
          </p:cNvPr>
          <p:cNvPicPr>
            <a:picLocks noChangeAspect="1"/>
          </p:cNvPicPr>
          <p:nvPr/>
        </p:nvPicPr>
        <p:blipFill>
          <a:blip r:embed="rId2"/>
          <a:stretch>
            <a:fillRect/>
          </a:stretch>
        </p:blipFill>
        <p:spPr>
          <a:xfrm>
            <a:off x="838200" y="2696356"/>
            <a:ext cx="4262551" cy="2984916"/>
          </a:xfrm>
          <a:prstGeom prst="rect">
            <a:avLst/>
          </a:prstGeom>
        </p:spPr>
      </p:pic>
      <p:pic>
        <p:nvPicPr>
          <p:cNvPr id="3" name="Picture 2">
            <a:extLst>
              <a:ext uri="{FF2B5EF4-FFF2-40B4-BE49-F238E27FC236}">
                <a16:creationId xmlns:a16="http://schemas.microsoft.com/office/drawing/2014/main" id="{4F4E64AD-CCF1-484D-90CD-BD5D62A68317}"/>
              </a:ext>
            </a:extLst>
          </p:cNvPr>
          <p:cNvPicPr>
            <a:picLocks noChangeAspect="1"/>
          </p:cNvPicPr>
          <p:nvPr/>
        </p:nvPicPr>
        <p:blipFill>
          <a:blip r:embed="rId3"/>
          <a:stretch>
            <a:fillRect/>
          </a:stretch>
        </p:blipFill>
        <p:spPr>
          <a:xfrm>
            <a:off x="5256707" y="2905672"/>
            <a:ext cx="5865048" cy="2775600"/>
          </a:xfrm>
          <a:prstGeom prst="rect">
            <a:avLst/>
          </a:prstGeom>
        </p:spPr>
      </p:pic>
    </p:spTree>
    <p:extLst>
      <p:ext uri="{BB962C8B-B14F-4D97-AF65-F5344CB8AC3E}">
        <p14:creationId xmlns:p14="http://schemas.microsoft.com/office/powerpoint/2010/main" val="11114050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261</TotalTime>
  <Words>196</Words>
  <Application>Microsoft Office PowerPoint</Application>
  <PresentationFormat>Widescreen</PresentationFormat>
  <Paragraphs>11</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Machine Learning in Spark </vt:lpstr>
      <vt:lpstr>Implementing KNN Classifier (without using libraries) in Spark</vt:lpstr>
      <vt:lpstr>Implementing ML algorithms Naïve Bayes &amp; Random Forest in Spark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tushar korde</dc:creator>
  <cp:lastModifiedBy>tushar korde</cp:lastModifiedBy>
  <cp:revision>23</cp:revision>
  <dcterms:created xsi:type="dcterms:W3CDTF">2018-08-12T11:10:59Z</dcterms:created>
  <dcterms:modified xsi:type="dcterms:W3CDTF">2018-08-13T13:43:37Z</dcterms:modified>
</cp:coreProperties>
</file>

<file path=docProps/thumbnail.jpeg>
</file>